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65" r:id="rId15"/>
    <p:sldId id="274" r:id="rId16"/>
    <p:sldId id="272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ED3F6D-F440-4FA2-923A-057FD55CDD3B}">
          <p14:sldIdLst>
            <p14:sldId id="256"/>
            <p14:sldId id="275"/>
          </p14:sldIdLst>
        </p14:section>
        <p14:section name="Untitled Section" id="{045F128F-1F56-4730-BA69-5833EC95D3A5}">
          <p14:sldIdLst>
            <p14:sldId id="259"/>
            <p14:sldId id="258"/>
            <p14:sldId id="260"/>
            <p14:sldId id="261"/>
            <p14:sldId id="262"/>
            <p14:sldId id="263"/>
            <p14:sldId id="264"/>
            <p14:sldId id="268"/>
            <p14:sldId id="269"/>
            <p14:sldId id="270"/>
            <p14:sldId id="271"/>
            <p14:sldId id="265"/>
            <p14:sldId id="274"/>
            <p14:sldId id="272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6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4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7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1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9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2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4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3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16D7-1BE4-42FF-915C-DF82BCB40BA1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6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9649" y="1322884"/>
            <a:ext cx="10613292" cy="855785"/>
          </a:xfrm>
        </p:spPr>
        <p:txBody>
          <a:bodyPr>
            <a:noAutofit/>
          </a:bodyPr>
          <a:lstStyle/>
          <a:p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2nd International Conference on Sustainable Computing and Smart Systems</a:t>
            </a: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(ICSCSS 2024)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2467050"/>
            <a:ext cx="9759193" cy="3275153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sz="3600" dirty="0">
                <a:effectLst/>
                <a:latin typeface="Times New Roman" panose="02020603050405020304" pitchFamily="18" charset="0"/>
                <a:ea typeface="MS Mincho" panose="020B0400000000000000" pitchFamily="49" charset="-128"/>
              </a:rPr>
              <a:t>“</a:t>
            </a:r>
            <a:r>
              <a:rPr lang="en-US" sz="51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Image-Based Dimension Extraction of Flowers’ and Classification with </a:t>
            </a:r>
            <a:r>
              <a:rPr lang="en-US" sz="51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SFFFP</a:t>
            </a:r>
            <a:r>
              <a:rPr lang="en-US" sz="51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Neural Network</a:t>
            </a:r>
            <a:r>
              <a:rPr lang="en-US" sz="3600" dirty="0">
                <a:effectLst/>
                <a:latin typeface="Times New Roman" panose="02020603050405020304" pitchFamily="18" charset="0"/>
                <a:ea typeface="MS Mincho" panose="020B0400000000000000" pitchFamily="49" charset="-128"/>
              </a:rPr>
              <a:t>”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r>
              <a:rPr lang="en-GB" sz="2900" b="1" spc="-1" dirty="0">
                <a:solidFill>
                  <a:srgbClr val="4C4C4C"/>
                </a:solidFill>
                <a:latin typeface="Arial"/>
              </a:rPr>
              <a:t>Paper ID: 167</a:t>
            </a:r>
          </a:p>
          <a:p>
            <a:r>
              <a:rPr lang="en-GB" sz="2200" b="1" spc="-1" dirty="0">
                <a:solidFill>
                  <a:srgbClr val="4C4C4C"/>
                </a:solidFill>
                <a:latin typeface="Arial"/>
              </a:rPr>
              <a:t>Roumo Kundu, Swayam Gupta, Mohan Kumar Dehury, Tannisha Kundu, Madhusudan Narayan, Asit Kumar Mohapatra</a:t>
            </a:r>
          </a:p>
          <a:p>
            <a:r>
              <a:rPr lang="en-GB" sz="2900" b="1" spc="-1" dirty="0">
                <a:solidFill>
                  <a:srgbClr val="4C4C4C"/>
                </a:solidFill>
                <a:latin typeface="Arial"/>
              </a:rPr>
              <a:t>Presented by - </a:t>
            </a:r>
            <a:r>
              <a:rPr lang="en-GB" sz="2500" b="1" spc="-1" dirty="0">
                <a:solidFill>
                  <a:srgbClr val="4C4C4C"/>
                </a:solidFill>
                <a:latin typeface="Arial"/>
              </a:rPr>
              <a:t>ROUMO KUNDU</a:t>
            </a:r>
            <a:endParaRPr lang="en-GB" sz="2900" b="1" spc="-1" dirty="0">
              <a:solidFill>
                <a:srgbClr val="4C4C4C"/>
              </a:solidFill>
              <a:latin typeface="Arial"/>
            </a:endParaRPr>
          </a:p>
          <a:p>
            <a:r>
              <a:rPr lang="en-GB" sz="2900" b="1" spc="-1" dirty="0">
                <a:solidFill>
                  <a:srgbClr val="4C4C4C"/>
                </a:solidFill>
                <a:latin typeface="Arial"/>
              </a:rPr>
              <a:t>Amity University Jharkhand </a:t>
            </a:r>
            <a:br>
              <a:rPr lang="en-GB" sz="2900" b="1" spc="-1" dirty="0">
                <a:solidFill>
                  <a:srgbClr val="4C4C4C"/>
                </a:solidFill>
                <a:latin typeface="Arial"/>
              </a:rPr>
            </a:br>
            <a:r>
              <a:rPr lang="en-GB" sz="2900" b="1" spc="-1" dirty="0">
                <a:solidFill>
                  <a:srgbClr val="4C4C4C"/>
                </a:solidFill>
                <a:latin typeface="Arial"/>
              </a:rPr>
              <a:t>Ranchi, India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FCAAD-934C-E747-5565-51FE3ED2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335" y="37537"/>
            <a:ext cx="2292991" cy="720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8C1F3-B0C8-5A5A-7BB0-B43B7C638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152" y="6012"/>
            <a:ext cx="2715602" cy="10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E946-8E6A-66DC-3127-8E1E2A0D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945" y="359746"/>
            <a:ext cx="5718110" cy="64258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Methods and Mechanisms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95687-4456-5D7E-76A9-C64CBBDD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88" y="1219199"/>
            <a:ext cx="2802901" cy="2756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DEB17-FC65-BEF9-BAC9-25E691FB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166" y="1219199"/>
            <a:ext cx="2802901" cy="2756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2500C-5529-CBDE-6210-C9D73564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185" y="4192807"/>
            <a:ext cx="6591629" cy="2305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8D18A-ADCE-2DFD-EBC9-989601B51B77}"/>
              </a:ext>
            </a:extLst>
          </p:cNvPr>
          <p:cNvSpPr txBox="1"/>
          <p:nvPr/>
        </p:nvSpPr>
        <p:spPr>
          <a:xfrm>
            <a:off x="4206251" y="1511309"/>
            <a:ext cx="33055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Hull Convex Applied on the Blue Channel Image which Resulted in the </a:t>
            </a:r>
            <a:r>
              <a:rPr lang="en-US" dirty="0">
                <a:solidFill>
                  <a:srgbClr val="44546A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Reg</a:t>
            </a:r>
            <a:r>
              <a:rPr lang="en-US" sz="18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ion of  Petal</a:t>
            </a:r>
            <a:endParaRPr lang="en-IN" sz="18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051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E946-8E6A-66DC-3127-8E1E2A0D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945" y="359746"/>
            <a:ext cx="5718110" cy="64258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Methods and Mechanisms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47442-40A9-2C13-7BE4-6EB4DE58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2" y="1280900"/>
            <a:ext cx="4465721" cy="2073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FC797-2D85-8FB9-190F-592E2A81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55" y="1280900"/>
            <a:ext cx="2018677" cy="2073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3B0FF-0B4B-B9B6-F3D4-6677D1E24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2" y="3889516"/>
            <a:ext cx="6844213" cy="2390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DA72FB-2123-E431-E9F4-F1E68E22E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721" y="3889515"/>
            <a:ext cx="2225011" cy="2390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B5EE9-28B1-6395-8673-F233EC471F8D}"/>
              </a:ext>
            </a:extLst>
          </p:cNvPr>
          <p:cNvSpPr txBox="1"/>
          <p:nvPr/>
        </p:nvSpPr>
        <p:spPr>
          <a:xfrm>
            <a:off x="1694874" y="3351450"/>
            <a:ext cx="258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Laplacian Mask on the Cropped Image</a:t>
            </a:r>
            <a:endParaRPr lang="en-IN" sz="12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AB508-654B-4AC0-75FC-6C91FE434D9A}"/>
              </a:ext>
            </a:extLst>
          </p:cNvPr>
          <p:cNvSpPr txBox="1"/>
          <p:nvPr/>
        </p:nvSpPr>
        <p:spPr>
          <a:xfrm>
            <a:off x="8748721" y="3365231"/>
            <a:ext cx="258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Thresholded the Resultant Image</a:t>
            </a:r>
            <a:endParaRPr lang="en-IN" sz="12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1B9B7-497C-7488-3802-B1B55E612177}"/>
              </a:ext>
            </a:extLst>
          </p:cNvPr>
          <p:cNvSpPr txBox="1"/>
          <p:nvPr/>
        </p:nvSpPr>
        <p:spPr>
          <a:xfrm>
            <a:off x="1564831" y="6310257"/>
            <a:ext cx="4366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Thresholded Image sequenced through Gaussian Blur and Sharpening Agent</a:t>
            </a:r>
            <a:endParaRPr lang="en-IN" sz="12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05868-13DA-B67F-C4EE-9B8284D9206E}"/>
              </a:ext>
            </a:extLst>
          </p:cNvPr>
          <p:cNvSpPr txBox="1"/>
          <p:nvPr/>
        </p:nvSpPr>
        <p:spPr>
          <a:xfrm>
            <a:off x="8674171" y="6209998"/>
            <a:ext cx="2580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Canny Edge Detector on Sharpened Image</a:t>
            </a:r>
            <a:endParaRPr lang="en-IN" sz="12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22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958DAB6-D9CA-29E8-C64A-F0FF9E13E842}"/>
              </a:ext>
            </a:extLst>
          </p:cNvPr>
          <p:cNvSpPr/>
          <p:nvPr/>
        </p:nvSpPr>
        <p:spPr>
          <a:xfrm>
            <a:off x="6429240" y="3355465"/>
            <a:ext cx="5482273" cy="22970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6E946-8E6A-66DC-3127-8E1E2A0D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944" y="120067"/>
            <a:ext cx="5718110" cy="64258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Methods and Mechanisms</a:t>
            </a:r>
            <a:endParaRPr lang="en-IN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FE007-7980-5682-5E83-D3D1B2519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87" y="915851"/>
            <a:ext cx="7944834" cy="2055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CE142-F8A3-5382-EE0E-C7CCA0A1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7" y="3355465"/>
            <a:ext cx="2308098" cy="2370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90282-F12E-C7CA-38D6-D5AFA3AAC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548" y="3585327"/>
            <a:ext cx="1888944" cy="1857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D4F316-122E-F4D8-5AF4-7F11E9F27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530" y="3506641"/>
            <a:ext cx="1808825" cy="18578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8AFAF4-88F9-72DD-01B7-1F0539893FE8}"/>
              </a:ext>
            </a:extLst>
          </p:cNvPr>
          <p:cNvSpPr/>
          <p:nvPr/>
        </p:nvSpPr>
        <p:spPr>
          <a:xfrm>
            <a:off x="8657744" y="4275137"/>
            <a:ext cx="898358" cy="1604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A8A0D3-AAB2-1130-E92D-6790BE3180BC}"/>
              </a:ext>
            </a:extLst>
          </p:cNvPr>
          <p:cNvSpPr txBox="1"/>
          <p:nvPr/>
        </p:nvSpPr>
        <p:spPr>
          <a:xfrm>
            <a:off x="6304184" y="5762106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Sepal Length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= { p</a:t>
            </a:r>
            <a:r>
              <a:rPr lang="en-IN" sz="1800" kern="100" baseline="-250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1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,q</a:t>
            </a:r>
            <a:r>
              <a:rPr lang="en-IN" sz="1800" kern="100" baseline="-250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1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} – { p</a:t>
            </a:r>
            <a:r>
              <a:rPr lang="en-IN" sz="1800" kern="100" baseline="-250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2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, q</a:t>
            </a:r>
            <a:r>
              <a:rPr lang="en-IN" sz="1800" kern="100" baseline="-250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2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}</a:t>
            </a:r>
          </a:p>
          <a:p>
            <a:endParaRPr lang="en-IN" kern="1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r>
              <a:rPr lang="en-IN" sz="18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Real-world dimension = Pixel dimension * </a:t>
            </a:r>
            <a:r>
              <a:rPr lang="en-IN" sz="1800" b="1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Scaling factor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7B9F2-F56B-35A0-743F-DEB9A07CA618}"/>
              </a:ext>
            </a:extLst>
          </p:cNvPr>
          <p:cNvSpPr txBox="1"/>
          <p:nvPr/>
        </p:nvSpPr>
        <p:spPr>
          <a:xfrm>
            <a:off x="8061263" y="1649519"/>
            <a:ext cx="2580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Boundary Repair and Filling Technique</a:t>
            </a:r>
            <a:endParaRPr lang="en-IN" sz="12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42947-7504-7A02-7814-45FCACB7BCBE}"/>
              </a:ext>
            </a:extLst>
          </p:cNvPr>
          <p:cNvSpPr txBox="1"/>
          <p:nvPr/>
        </p:nvSpPr>
        <p:spPr>
          <a:xfrm>
            <a:off x="2515170" y="4136637"/>
            <a:ext cx="2580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2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Spotted the Ariel Region of the Petal </a:t>
            </a:r>
            <a:endParaRPr lang="en-IN" sz="12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2125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E946-8E6A-66DC-3127-8E1E2A0D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945" y="359746"/>
            <a:ext cx="5718110" cy="64258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Methods and Mechanisms</a:t>
            </a:r>
            <a:endParaRPr lang="en-IN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190C3-A8A0-B12D-5076-3BDB7899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46" y="1002327"/>
            <a:ext cx="1642797" cy="5350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FCBC02-2036-6323-F661-BBD664FBCD72}"/>
              </a:ext>
            </a:extLst>
          </p:cNvPr>
          <p:cNvSpPr txBox="1"/>
          <p:nvPr/>
        </p:nvSpPr>
        <p:spPr>
          <a:xfrm>
            <a:off x="3236944" y="1315453"/>
            <a:ext cx="7094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SFFFP – Sequential Fast Forward Feed Perceptron Neural Net</a:t>
            </a:r>
          </a:p>
          <a:p>
            <a:endParaRPr lang="en-US" b="1" dirty="0">
              <a:latin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</a:rPr>
              <a:t>With 150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</a:rPr>
              <a:t>Batch Size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</a:rPr>
              <a:t>Adam Optimizer</a:t>
            </a:r>
          </a:p>
        </p:txBody>
      </p:sp>
    </p:spTree>
    <p:extLst>
      <p:ext uri="{BB962C8B-B14F-4D97-AF65-F5344CB8AC3E}">
        <p14:creationId xmlns:p14="http://schemas.microsoft.com/office/powerpoint/2010/main" val="3699131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3551F-C388-4C0E-8643-A5D4932B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-325126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Result and Performance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2B509-57F1-3168-0191-255D9C20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32" y="1469607"/>
            <a:ext cx="5105400" cy="3533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5EA02-3DFD-004B-A3D1-5DFCDC274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041" y="1469607"/>
            <a:ext cx="5105400" cy="3533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384F52-5360-1D1B-7BA6-EC6C9D5210B1}"/>
              </a:ext>
            </a:extLst>
          </p:cNvPr>
          <p:cNvSpPr txBox="1"/>
          <p:nvPr/>
        </p:nvSpPr>
        <p:spPr>
          <a:xfrm>
            <a:off x="4427621" y="537669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consolas" panose="020B0609020204030204" pitchFamily="49" charset="0"/>
              </a:rPr>
              <a:t>Test Accuracy: 96.67%</a:t>
            </a:r>
          </a:p>
          <a:p>
            <a:r>
              <a:rPr lang="en-IN" b="0" i="0" dirty="0">
                <a:effectLst/>
                <a:latin typeface="consolas" panose="020B0609020204030204" pitchFamily="49" charset="0"/>
              </a:rPr>
              <a:t>Vali Accuracy: 95.83%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256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3551F-C388-4C0E-8643-A5D4932B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-325126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Result and Performance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3B9B476-94E1-EA77-E9FA-0478B69A1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453" y="1840416"/>
            <a:ext cx="6058009" cy="195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True positives (26): These are the images that were correctly classified as segmented properly.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negatives (2): These are the images that were actually segmented properly but were classified as not segmented properly by the model.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False positives (2): There were no images incorrectly classified as segmented (which would be indicated by a value in this cell).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True negatives (0): There were no images that were not segmented properly and correctly classified as such (which would be indicated by a value in this cell).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D88BD-0379-6C48-EC06-08FD57FA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44" y="1458907"/>
            <a:ext cx="3534570" cy="2631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DABBA9-1ACA-22B5-4060-FB5E00BB2454}"/>
              </a:ext>
            </a:extLst>
          </p:cNvPr>
          <p:cNvSpPr txBox="1"/>
          <p:nvPr/>
        </p:nvSpPr>
        <p:spPr>
          <a:xfrm>
            <a:off x="5333457" y="4119923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Performance metrics are</a:t>
            </a:r>
            <a:r>
              <a:rPr lang="en-IN" sz="1200" dirty="0"/>
              <a:t>:</a:t>
            </a:r>
          </a:p>
          <a:p>
            <a:r>
              <a:rPr lang="en-IN" sz="1200" b="1" dirty="0"/>
              <a:t>Accuracy</a:t>
            </a:r>
            <a:r>
              <a:rPr lang="en-IN" sz="1200" dirty="0"/>
              <a:t>: 86.7 %</a:t>
            </a:r>
          </a:p>
          <a:p>
            <a:r>
              <a:rPr lang="en-IN" sz="1200" b="1" dirty="0"/>
              <a:t>Precision</a:t>
            </a:r>
            <a:r>
              <a:rPr lang="en-IN" sz="1200" dirty="0"/>
              <a:t>: 92.9 %</a:t>
            </a:r>
          </a:p>
        </p:txBody>
      </p:sp>
    </p:spTree>
    <p:extLst>
      <p:ext uri="{BB962C8B-B14F-4D97-AF65-F5344CB8AC3E}">
        <p14:creationId xmlns:p14="http://schemas.microsoft.com/office/powerpoint/2010/main" val="984925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3551F-C388-4C0E-8643-A5D4932B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-325126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Performance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84F52-5360-1D1B-7BA6-EC6C9D5210B1}"/>
              </a:ext>
            </a:extLst>
          </p:cNvPr>
          <p:cNvSpPr txBox="1"/>
          <p:nvPr/>
        </p:nvSpPr>
        <p:spPr>
          <a:xfrm>
            <a:off x="4578056" y="379811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consolas" panose="020B0609020204030204" pitchFamily="49" charset="0"/>
              </a:rPr>
              <a:t>Test Accuracy: 96.67%</a:t>
            </a:r>
          </a:p>
          <a:p>
            <a:r>
              <a:rPr lang="en-IN" b="0" i="0" dirty="0">
                <a:effectLst/>
                <a:latin typeface="consolas" panose="020B0609020204030204" pitchFamily="49" charset="0"/>
              </a:rPr>
              <a:t>Vali Accuracy: 95.83%</a:t>
            </a:r>
            <a:endParaRPr lang="en-IN" dirty="0"/>
          </a:p>
          <a:p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1F5B19-A3A7-69B3-FD74-E090B35F4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96723"/>
              </p:ext>
            </p:extLst>
          </p:nvPr>
        </p:nvGraphicFramePr>
        <p:xfrm>
          <a:off x="3999215" y="1473972"/>
          <a:ext cx="3867892" cy="2120449"/>
        </p:xfrm>
        <a:graphic>
          <a:graphicData uri="http://schemas.openxmlformats.org/drawingml/2006/table">
            <a:tbl>
              <a:tblPr firstRow="1" firstCol="1" bandRow="1"/>
              <a:tblGrid>
                <a:gridCol w="2210716">
                  <a:extLst>
                    <a:ext uri="{9D8B030D-6E8A-4147-A177-3AD203B41FA5}">
                      <a16:colId xmlns:a16="http://schemas.microsoft.com/office/drawing/2014/main" val="78747372"/>
                    </a:ext>
                  </a:extLst>
                </a:gridCol>
                <a:gridCol w="1657176">
                  <a:extLst>
                    <a:ext uri="{9D8B030D-6E8A-4147-A177-3AD203B41FA5}">
                      <a16:colId xmlns:a16="http://schemas.microsoft.com/office/drawing/2014/main" val="752530377"/>
                    </a:ext>
                  </a:extLst>
                </a:gridCol>
              </a:tblGrid>
              <a:tr h="4576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IN" sz="16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IN" sz="16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Performance of Accuracy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64528"/>
                  </a:ext>
                </a:extLst>
              </a:tr>
              <a:tr h="4576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IN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KNN                [14]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IN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96.60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611309"/>
                  </a:ext>
                </a:extLst>
              </a:tr>
              <a:tr h="4576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IN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Neural Net       [15]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IN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92.45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578412"/>
                  </a:ext>
                </a:extLst>
              </a:tr>
              <a:tr h="45762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IN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SVM                [16]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IN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95.98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477939"/>
                  </a:ext>
                </a:extLst>
              </a:tr>
              <a:tr h="220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IN" sz="16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Tested Model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IN" sz="16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96.67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169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563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8DF3-7A4D-77D8-4568-A0405CF3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769" y="523081"/>
            <a:ext cx="2228461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Conclusion</a:t>
            </a:r>
            <a:endParaRPr lang="en-IN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6A599F-E936-1A11-02C2-3DA9A88EC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65" y="981615"/>
            <a:ext cx="1092966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Utilizes Sequential Fast Forward Feed Perceptron Neural Network (SFFPN) for high precision accuracy.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Utilizes light-weighted image processing and mathematical implementations to extract sepal and petal dimensions.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Provides automatic and robust solution for iris flower classification.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Results show effectiveness of Deep Learning models in botanical applications.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Future research should explore sophisticated image processing methods, transfer learning from pre-trained models, and handling unbalanced datasets.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3-dimensional modeling for correct dimension extraction could improve plant sorting systems efficacy and precision.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616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8DF3-7A4D-77D8-4568-A0405CF3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769" y="523081"/>
            <a:ext cx="2228461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References</a:t>
            </a:r>
            <a:endParaRPr lang="en-IN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0F6E4-BE9B-901E-2659-5E0DE326F2C8}"/>
              </a:ext>
            </a:extLst>
          </p:cNvPr>
          <p:cNvSpPr txBox="1"/>
          <p:nvPr/>
        </p:nvSpPr>
        <p:spPr>
          <a:xfrm>
            <a:off x="679508" y="1166069"/>
            <a:ext cx="105533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05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en-IN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C9ACD-792D-9ABA-31B1-571C1BCE92EF}"/>
              </a:ext>
            </a:extLst>
          </p:cNvPr>
          <p:cNvSpPr txBox="1"/>
          <p:nvPr/>
        </p:nvSpPr>
        <p:spPr>
          <a:xfrm>
            <a:off x="796954" y="1166069"/>
            <a:ext cx="10715538" cy="3062377"/>
          </a:xfrm>
          <a:prstGeom prst="rect">
            <a:avLst/>
          </a:prstGeom>
          <a:noFill/>
        </p:spPr>
        <p:txBody>
          <a:bodyPr wrap="square" numCol="2" spcCol="576000" rtlCol="0">
            <a:spAutoFit/>
          </a:bodyPr>
          <a:lstStyle/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Jain, V. (2019, December 30). Everything you need to know about “Activation Functions” in Deep learning models | by Vandit Jain | Towards Data Science. https://towardsdatascience.com/everything-you-need-to-know-about-activation-functions-in-deep-learning-models-84ba9f82c253?gi=5daeb148efd5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Mohanty, S P., Hughes, D., &amp;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Salathé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M. (2016, September 22). Using Deep Learning for Image-Based Plant Disease Detection. https://doi.org/10.3389/fpls.2016.01419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Ren, S., He, K.,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Girshick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R., &amp; Sun, J. (2017, June 1). Faster R-CNN: Towards Real-Time Object Detection with Region Proposal Networks. https://doi.org/10.1109/tpami.2016.2577031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fr-FR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Voulodimos</a:t>
            </a:r>
            <a:r>
              <a:rPr lang="fr-FR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A.,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Doulamis</a:t>
            </a:r>
            <a:r>
              <a:rPr lang="fr-FR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A.,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Doulamis</a:t>
            </a:r>
            <a:r>
              <a:rPr lang="fr-FR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A., &amp;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Protopapadakis</a:t>
            </a:r>
            <a:r>
              <a:rPr lang="fr-FR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E. (2018, </a:t>
            </a:r>
            <a:r>
              <a:rPr lang="fr-FR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January</a:t>
            </a:r>
            <a:r>
              <a:rPr lang="fr-FR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 1). 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Deep Learning for Computer Vision: A Brief Review. https://doi.org/10.1155/2018/7068349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Wäldchen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J., &amp;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Mäder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P. (2017, January 7). Plant Species Identification Using Computer Vision Techniques: A Systematic Literature Review. https://doi.org/10.1007/s11831-016-9206-z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Yalçın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H., &amp;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Razavi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S. (2016, July 1). Plant classification using convolutional neural networks. https://doi.org/10.1109/agro-geoinformatics.2016.7577698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Gonzalez, R. C. (2009). Digital image processing. Pearson education india.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fr-FR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Zhang, X., Tang, Z., Yu, J., Guo, M., &amp; Jiang, L. (2010). 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Convex hull properties and algorithms. Applied mathematics and computation, 216(11), 3209-3218.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Alparslan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E. (1980). Componentwise edge detection by Laplacian operator masks. Signal Processing, 2(2), 179-183.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Gu, C., Lu, X., He, Y., &amp; Zhang, C. (2019). Blur Removal Via Blurred-Noisy Image Pair. IEEE Transactions on Image Processing, 30, 345-359. https://doi.org/10.1109/TIP.2020.3036745.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Taylor, G. (2003). Sharpening the image.. AJR. American journal of roentgenology, 181 1, 43-5 . https://doi.org/10.2214/AJR.181.1.1810043.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Banerjee, C., Mukherjee, T., &amp;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Pasiliao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E. (2020). The Multi-phase ReLU Activation Function. Proceedings of the 2020 ACM Southeast Conference. https://doi.org/10.1145/3374135.3385313.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Xing, S., &amp; Wu, C. (2020). Implementation of A Neuron Using Sigmoid Activation Function with CMOS. 2020 IEEE 5th International Conference on Integrated Circuits and Microsystems (ICICM), 201-204. https://doi.org/10.1109/ICICM50929.2020.9292239.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Sinta, D.,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Wijayanto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H., &amp; 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Sartono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B. J. A. M. S. (2014). Ensemble K-Nearest neighbors method to predict rice price in Indonesia. Appl. Math. Sci, 8(160), 7993-8005.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Jakkula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V. (2006). Tutorial on support vector machine (</a:t>
            </a: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svm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). School of EECS, Washington State University, 37(2.5), 3.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marL="342900" lvl="0" indent="-342900" algn="just">
              <a:spcAft>
                <a:spcPts val="250"/>
              </a:spcAft>
              <a:buSzPts val="800"/>
              <a:buFont typeface="Times New Roman" panose="02020603050405020304" pitchFamily="18" charset="0"/>
              <a:buAutoNum type="arabicPeriod"/>
              <a:tabLst>
                <a:tab pos="228600" algn="l"/>
              </a:tabLst>
            </a:pPr>
            <a:r>
              <a:rPr lang="en-US" sz="9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Rish</a:t>
            </a:r>
            <a: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  <a:t>, I. (2001, August). An empirical study of the naive Bayes classifier. In IJCAI 2001 workshop on empirical methods in artificial intelligence (Vol. 3, No. 22, pp. 41-46)</a:t>
            </a:r>
            <a:endParaRPr lang="en-IN" sz="900" dirty="0">
              <a:effectLst/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br>
              <a:rPr lang="en-US" sz="9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187016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9786D64-1062-3A5E-7E2C-8AFFC7B2D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882991"/>
              </p:ext>
            </p:extLst>
          </p:nvPr>
        </p:nvGraphicFramePr>
        <p:xfrm>
          <a:off x="3626339" y="1196405"/>
          <a:ext cx="5267569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7569">
                  <a:extLst>
                    <a:ext uri="{9D8B030D-6E8A-4147-A177-3AD203B41FA5}">
                      <a16:colId xmlns:a16="http://schemas.microsoft.com/office/drawing/2014/main" val="3554561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Contents</a:t>
                      </a:r>
                      <a:endParaRPr lang="en-IN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62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Introduction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74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Background and Problem Statement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04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Plausible Solution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38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Related Work</a:t>
                      </a:r>
                      <a:endParaRPr lang="en-IN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39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Dataset and Nature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192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Methods and Mechanisms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281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Result and Performance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6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Performance Analysis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232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/>
                        <a:t>Conclusion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4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422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63B2B-9383-AD55-1FEC-496B97669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402" y="265497"/>
            <a:ext cx="4271865" cy="633251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Introduction</a:t>
            </a:r>
            <a:endParaRPr lang="en-IN" sz="4000" dirty="0"/>
          </a:p>
        </p:txBody>
      </p:sp>
      <p:pic>
        <p:nvPicPr>
          <p:cNvPr id="3" name="Picture 2" descr="IRIS Flowers Classification| Classification">
            <a:extLst>
              <a:ext uri="{FF2B5EF4-FFF2-40B4-BE49-F238E27FC236}">
                <a16:creationId xmlns:a16="http://schemas.microsoft.com/office/drawing/2014/main" id="{2A317127-BC81-909D-9C01-15EBFBA871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" t="8235" r="5061" b="6086"/>
          <a:stretch/>
        </p:blipFill>
        <p:spPr bwMode="auto">
          <a:xfrm>
            <a:off x="390655" y="2076762"/>
            <a:ext cx="4185683" cy="172262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1F91B-0547-98A1-8F89-53B9996877F8}"/>
              </a:ext>
            </a:extLst>
          </p:cNvPr>
          <p:cNvSpPr txBox="1"/>
          <p:nvPr/>
        </p:nvSpPr>
        <p:spPr>
          <a:xfrm>
            <a:off x="598269" y="3891549"/>
            <a:ext cx="3770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Variety of Iris Flower as a Test Subject for the Experimentation</a:t>
            </a:r>
            <a:endParaRPr lang="en-IN" sz="18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51427-32A3-2EB5-60DD-35A7AADD52BD}"/>
              </a:ext>
            </a:extLst>
          </p:cNvPr>
          <p:cNvSpPr txBox="1"/>
          <p:nvPr/>
        </p:nvSpPr>
        <p:spPr>
          <a:xfrm>
            <a:off x="5208608" y="1400537"/>
            <a:ext cx="6342926" cy="4190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2CA38A7-D606-9A60-409F-B5E7E1DD9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095" y="1291047"/>
            <a:ext cx="706634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is transforming botany, with researchers exploring new techniques for automated plant identification and classification.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methods often struggle with accurately extracting meaningful features from image data.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proposes a deep learning-based approach for tri-petal species of flower classification.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uses a Sequential Fast-Forward Feedforward Perceptron Neural Network (SFFPN) to analyze iris flower images and extract relevant features.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SFFPNs, also known as Multi-Layer Perceptrons (MLPs), allow the network to learn complex relationships between input image data and desired classification output.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281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7FD4-E0EA-EFDC-DA9E-B713DE70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246" y="24961"/>
            <a:ext cx="467861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Background and Problem Statement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4C57B-5B00-CD34-5888-485EDFE2E1D2}"/>
              </a:ext>
            </a:extLst>
          </p:cNvPr>
          <p:cNvSpPr txBox="1"/>
          <p:nvPr/>
        </p:nvSpPr>
        <p:spPr>
          <a:xfrm>
            <a:off x="1019217" y="4269814"/>
            <a:ext cx="3501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Familiarity with usability of IRIS Flower Dataset over the past years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0C1F1-9784-076B-3FD6-FACFD323A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008" y="1682953"/>
            <a:ext cx="4289681" cy="2254431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68B9713C-A0BC-62CC-2979-387B05537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974" y="1469047"/>
            <a:ext cx="6435212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SFFPN trained on iris flower images for tri-petal flowers.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Network learns to extract features like sepal and petal dimensions.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Classifies flowers into respective species (Iris setosa, Iris versicolor, Iris virginica).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Eliminates need for manual feature extraction, circumventing limitations of pre-measured datasets.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Global popularity of Iris flower dataset illustrated in 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Proposes novel solution for iris flower classification, paving way for robust, automated image-based plant identification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15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9746-FC3F-57A4-488E-A7A67BED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Plausible Solution</a:t>
            </a:r>
            <a:endParaRPr lang="en-IN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469266-EE2B-BE41-2D2C-B92996C76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90688"/>
            <a:ext cx="501234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Utilizes photogenic sensors for sensing Floral Dimensions.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Finds optimized algorithmic structure for efficient use.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acquired dimensions as input variables for Artificial Neural Net Model for 150 epoch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573A56-EE14-D9EB-A96F-58C235402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96" y="1442306"/>
            <a:ext cx="3556502" cy="451670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DE1824-3D2E-F60B-7305-D1B4F8704118}"/>
              </a:ext>
            </a:extLst>
          </p:cNvPr>
          <p:cNvSpPr txBox="1"/>
          <p:nvPr/>
        </p:nvSpPr>
        <p:spPr>
          <a:xfrm>
            <a:off x="6193812" y="595901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Workflow Algorithm of the Proposition</a:t>
            </a:r>
            <a:endParaRPr lang="en-IN" sz="18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29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6E7742-5E0F-C17F-0E32-693581FF7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55279"/>
              </p:ext>
            </p:extLst>
          </p:nvPr>
        </p:nvGraphicFramePr>
        <p:xfrm>
          <a:off x="1565988" y="696996"/>
          <a:ext cx="9060024" cy="7091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60024">
                  <a:extLst>
                    <a:ext uri="{9D8B030D-6E8A-4147-A177-3AD203B41FA5}">
                      <a16:colId xmlns:a16="http://schemas.microsoft.com/office/drawing/2014/main" val="3658280411"/>
                    </a:ext>
                  </a:extLst>
                </a:gridCol>
              </a:tblGrid>
              <a:tr h="7091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Related Work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41169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21B653-76FF-1B19-40FC-7C4C4C61F768}"/>
              </a:ext>
            </a:extLst>
          </p:cNvPr>
          <p:cNvSpPr txBox="1"/>
          <p:nvPr/>
        </p:nvSpPr>
        <p:spPr>
          <a:xfrm>
            <a:off x="1322409" y="1682592"/>
            <a:ext cx="985873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Advances in computer vision and deep learning, coupled with smartphone technology, enable efficient crop disease identification. Training a neural network on a dataset of 54,306 plant images achieved 99.35% accuracy, showing promise for global-scale smartphone-assisted diagnosis, vital for food security. [2]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Presents a novel image deblurring method that doesn't require blur kernel estimation. It uses paired images captured in low light: one blurred and one noisy. By extending Gaussian mixture models and employing optical flow, it achieves superior deblurring results compared to existing techniques, especially for complex blur types. [10]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Employing CNNs, Deep Belief Networks, and Autoencoders. Advancements include feature learning and unsupervised training, yet challenges persist in optimizing model selection and understanding efficacy in tasks. [4]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high-precision Sigmoid activation function (AF) neuron circuit for Artificial Neural Networks (ANNs). It achieves a 1.76% error fitting the Sigmoid function in TSMC 0.18</a:t>
            </a:r>
            <a:r>
              <a:rPr lang="en-US" sz="1800" dirty="0">
                <a:effectLst/>
                <a:latin typeface="Cambria Math" panose="02040503050406030204" pitchFamily="18" charset="0"/>
                <a:ea typeface="SimSun" panose="02010600030101010101" pitchFamily="2" charset="-122"/>
                <a:cs typeface="Cambria Math" panose="02040503050406030204" pitchFamily="18" charset="0"/>
              </a:rPr>
              <a:t>𝜇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 CMOS technology, demonstrating noise resilience and potential for large-scale systems. [13]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810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4371-05DE-BAD7-C820-0C3B2819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496" y="285101"/>
            <a:ext cx="4163008" cy="791871"/>
          </a:xfrm>
        </p:spPr>
        <p:txBody>
          <a:bodyPr>
            <a:normAutofit/>
          </a:bodyPr>
          <a:lstStyle/>
          <a:p>
            <a:r>
              <a:rPr lang="en-US" sz="4000" dirty="0"/>
              <a:t>Dataset and Nature</a:t>
            </a:r>
            <a:endParaRPr lang="en-IN" sz="40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6218705-991C-0E5F-C2E1-1E29E044C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968134"/>
              </p:ext>
            </p:extLst>
          </p:nvPr>
        </p:nvGraphicFramePr>
        <p:xfrm>
          <a:off x="867288" y="1649249"/>
          <a:ext cx="4418919" cy="2390315"/>
        </p:xfrm>
        <a:graphic>
          <a:graphicData uri="http://schemas.openxmlformats.org/drawingml/2006/table">
            <a:tbl>
              <a:tblPr firstRow="1" firstCol="1" bandRow="1"/>
              <a:tblGrid>
                <a:gridCol w="811665">
                  <a:extLst>
                    <a:ext uri="{9D8B030D-6E8A-4147-A177-3AD203B41FA5}">
                      <a16:colId xmlns:a16="http://schemas.microsoft.com/office/drawing/2014/main" val="1915446421"/>
                    </a:ext>
                  </a:extLst>
                </a:gridCol>
                <a:gridCol w="900830">
                  <a:extLst>
                    <a:ext uri="{9D8B030D-6E8A-4147-A177-3AD203B41FA5}">
                      <a16:colId xmlns:a16="http://schemas.microsoft.com/office/drawing/2014/main" val="78433382"/>
                    </a:ext>
                  </a:extLst>
                </a:gridCol>
                <a:gridCol w="932300">
                  <a:extLst>
                    <a:ext uri="{9D8B030D-6E8A-4147-A177-3AD203B41FA5}">
                      <a16:colId xmlns:a16="http://schemas.microsoft.com/office/drawing/2014/main" val="786175411"/>
                    </a:ext>
                  </a:extLst>
                </a:gridCol>
                <a:gridCol w="946724">
                  <a:extLst>
                    <a:ext uri="{9D8B030D-6E8A-4147-A177-3AD203B41FA5}">
                      <a16:colId xmlns:a16="http://schemas.microsoft.com/office/drawing/2014/main" val="68323515"/>
                    </a:ext>
                  </a:extLst>
                </a:gridCol>
                <a:gridCol w="827400">
                  <a:extLst>
                    <a:ext uri="{9D8B030D-6E8A-4147-A177-3AD203B41FA5}">
                      <a16:colId xmlns:a16="http://schemas.microsoft.com/office/drawing/2014/main" val="728878993"/>
                    </a:ext>
                  </a:extLst>
                </a:gridCol>
              </a:tblGrid>
              <a:tr h="583087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sepalL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sepalW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petalL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petalW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047261"/>
                  </a:ext>
                </a:extLst>
              </a:tr>
              <a:tr h="451807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5.1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1.4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320320"/>
                  </a:ext>
                </a:extLst>
              </a:tr>
              <a:tr h="451807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4.9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3.0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1.4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4285246"/>
                  </a:ext>
                </a:extLst>
              </a:tr>
              <a:tr h="451807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4.7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3.2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1.3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142455"/>
                  </a:ext>
                </a:extLst>
              </a:tr>
              <a:tr h="451807"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4.6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3.1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1.5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IN" sz="3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328548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1EBC8BA-F6A6-49EF-70BC-6E55683D2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0364"/>
          <a:stretch/>
        </p:blipFill>
        <p:spPr bwMode="auto">
          <a:xfrm>
            <a:off x="6096000" y="1449906"/>
            <a:ext cx="5209042" cy="46295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02CE3E-6E21-D710-FE7B-7D48E953A773}"/>
              </a:ext>
            </a:extLst>
          </p:cNvPr>
          <p:cNvSpPr txBox="1"/>
          <p:nvPr/>
        </p:nvSpPr>
        <p:spPr>
          <a:xfrm>
            <a:off x="2369377" y="416479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effectLst/>
                <a:latin typeface="consolas" panose="020B0609020204030204" pitchFamily="49" charset="0"/>
              </a:rPr>
              <a:t>(150, 6)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8027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6BB64B-5428-0FFF-0E60-5B54F7B8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496" y="285101"/>
            <a:ext cx="4163008" cy="791871"/>
          </a:xfrm>
        </p:spPr>
        <p:txBody>
          <a:bodyPr>
            <a:normAutofit/>
          </a:bodyPr>
          <a:lstStyle/>
          <a:p>
            <a:r>
              <a:rPr lang="en-US" sz="4000" dirty="0"/>
              <a:t>Dataset and Nature</a:t>
            </a:r>
            <a:endParaRPr lang="en-IN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9270A-920C-337A-0956-CDB1F02B8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678" y="1473119"/>
            <a:ext cx="2457450" cy="2476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5A43D5-0B9A-1766-CD5D-CE0640F56FEE}"/>
              </a:ext>
            </a:extLst>
          </p:cNvPr>
          <p:cNvSpPr txBox="1"/>
          <p:nvPr/>
        </p:nvSpPr>
        <p:spPr>
          <a:xfrm>
            <a:off x="4350630" y="4103752"/>
            <a:ext cx="33055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Sample Image for the Experimented Image Based Algorithm</a:t>
            </a:r>
            <a:endParaRPr lang="en-IN" sz="18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648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E946-8E6A-66DC-3127-8E1E2A0D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945" y="359746"/>
            <a:ext cx="5718110" cy="642581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Methods and Mechanisms</a:t>
            </a:r>
            <a:endParaRPr lang="en-IN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E84AC8-51F0-E3DC-0CF6-4DDF8A5D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4" y="1200828"/>
            <a:ext cx="6724310" cy="1781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8E6E10-303D-CAA8-34AF-9C495239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42" y="3571705"/>
            <a:ext cx="4491789" cy="23085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7CD021-1B57-0167-36A2-A4E73CD75ABD}"/>
              </a:ext>
            </a:extLst>
          </p:cNvPr>
          <p:cNvSpPr txBox="1"/>
          <p:nvPr/>
        </p:nvSpPr>
        <p:spPr>
          <a:xfrm>
            <a:off x="1892969" y="3110040"/>
            <a:ext cx="3305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Sample Image’s Color Model Split</a:t>
            </a:r>
            <a:endParaRPr lang="en-IN" sz="18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6AD8C-A7C8-E04F-4171-FE8C25011792}"/>
              </a:ext>
            </a:extLst>
          </p:cNvPr>
          <p:cNvSpPr txBox="1"/>
          <p:nvPr/>
        </p:nvSpPr>
        <p:spPr>
          <a:xfrm>
            <a:off x="6676735" y="5880302"/>
            <a:ext cx="3305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800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Thresholded for the Blue Channel Image</a:t>
            </a:r>
            <a:endParaRPr lang="en-IN" sz="18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836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1555</Words>
  <Application>Microsoft Office PowerPoint</Application>
  <PresentationFormat>Widescreen</PresentationFormat>
  <Paragraphs>158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consolas</vt:lpstr>
      <vt:lpstr>Times New Roman</vt:lpstr>
      <vt:lpstr>Office Theme</vt:lpstr>
      <vt:lpstr>  2nd International Conference on Sustainable Computing and Smart Systems (ICSCSS 2024)</vt:lpstr>
      <vt:lpstr>PowerPoint Presentation</vt:lpstr>
      <vt:lpstr>Introduction</vt:lpstr>
      <vt:lpstr>Background and Problem Statement</vt:lpstr>
      <vt:lpstr>Plausible Solution</vt:lpstr>
      <vt:lpstr>PowerPoint Presentation</vt:lpstr>
      <vt:lpstr>Dataset and Nature</vt:lpstr>
      <vt:lpstr>Dataset and Nature</vt:lpstr>
      <vt:lpstr>Methods and Mechanisms</vt:lpstr>
      <vt:lpstr>Methods and Mechanisms</vt:lpstr>
      <vt:lpstr>Methods and Mechanisms</vt:lpstr>
      <vt:lpstr>Methods and Mechanisms</vt:lpstr>
      <vt:lpstr>Methods and Mechanisms</vt:lpstr>
      <vt:lpstr>Result and Performance</vt:lpstr>
      <vt:lpstr>Result and Performance</vt:lpstr>
      <vt:lpstr>Performance Analysis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ROUMO KUNDU</cp:lastModifiedBy>
  <cp:revision>26</cp:revision>
  <dcterms:created xsi:type="dcterms:W3CDTF">2021-06-10T05:32:34Z</dcterms:created>
  <dcterms:modified xsi:type="dcterms:W3CDTF">2024-07-12T10:53:14Z</dcterms:modified>
</cp:coreProperties>
</file>